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9"/>
  </p:handoutMasterIdLst>
  <p:sldIdLst>
    <p:sldId id="256" r:id="rId2"/>
    <p:sldId id="257" r:id="rId3"/>
    <p:sldId id="258" r:id="rId4"/>
    <p:sldId id="263" r:id="rId5"/>
    <p:sldId id="264" r:id="rId6"/>
    <p:sldId id="260" r:id="rId7"/>
    <p:sldId id="262" r:id="rId8"/>
  </p:sldIdLst>
  <p:sldSz cx="9144000" cy="6858000" type="screen4x3"/>
  <p:notesSz cx="6858000" cy="9080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0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4025"/>
          </a:xfrm>
          <a:prstGeom prst="rect">
            <a:avLst/>
          </a:prstGeom>
        </p:spPr>
        <p:txBody>
          <a:bodyPr vert="horz" lIns="91440" tIns="45720" rIns="91440" bIns="45720" rtlCol="0"/>
          <a:lstStyle>
            <a:lvl1pPr algn="r">
              <a:defRPr sz="1200"/>
            </a:lvl1pPr>
          </a:lstStyle>
          <a:p>
            <a:fld id="{BABD9B7A-3C1E-4846-9FDD-93D1E57C267F}" type="datetimeFigureOut">
              <a:rPr lang="en-US" smtClean="0"/>
              <a:t>1/14/2015</a:t>
            </a:fld>
            <a:endParaRPr lang="en-US" dirty="0"/>
          </a:p>
        </p:txBody>
      </p:sp>
      <p:sp>
        <p:nvSpPr>
          <p:cNvPr id="4" name="Footer Placeholder 3"/>
          <p:cNvSpPr>
            <a:spLocks noGrp="1"/>
          </p:cNvSpPr>
          <p:nvPr>
            <p:ph type="ftr" sz="quarter" idx="2"/>
          </p:nvPr>
        </p:nvSpPr>
        <p:spPr>
          <a:xfrm>
            <a:off x="0" y="8624888"/>
            <a:ext cx="2971800" cy="4540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24888"/>
            <a:ext cx="2971800" cy="454025"/>
          </a:xfrm>
          <a:prstGeom prst="rect">
            <a:avLst/>
          </a:prstGeom>
        </p:spPr>
        <p:txBody>
          <a:bodyPr vert="horz" lIns="91440" tIns="45720" rIns="91440" bIns="45720" rtlCol="0" anchor="b"/>
          <a:lstStyle>
            <a:lvl1pPr algn="r">
              <a:defRPr sz="1200"/>
            </a:lvl1pPr>
          </a:lstStyle>
          <a:p>
            <a:fld id="{69CFCF68-F8C8-41CA-B0A0-F68373857A49}" type="slidenum">
              <a:rPr lang="en-US" smtClean="0"/>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lgn="l" eaLnBrk="1" latinLnBrk="0" hangingPunct="1"/>
            <a:fld id="{48D92626-37D2-4832-BF7A-BC283494A20D}" type="datetimeFigureOut">
              <a:rPr lang="en-US" smtClean="0"/>
              <a:pPr algn="l" eaLnBrk="1" latinLnBrk="0" hangingPunct="1"/>
              <a:t>1/14/2015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lgn="l" eaLnBrk="1" latinLnBrk="0" hangingPunct="1"/>
            <a:fld id="{48D92626-37D2-4832-BF7A-BC283494A20D}" type="datetimeFigureOut">
              <a:rPr lang="en-US" smtClean="0"/>
              <a:pPr algn="l" eaLnBrk="1" latinLnBrk="0" hangingPunct="1"/>
              <a:t>1/14/2015</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8" name="Footer Placeholder 7"/>
          <p:cNvSpPr>
            <a:spLocks noGrp="1"/>
          </p:cNvSpPr>
          <p:nvPr>
            <p:ph type="ftr" sz="quarter" idx="11"/>
          </p:nvPr>
        </p:nvSpPr>
        <p:spPr/>
        <p:txBody>
          <a:bodyPr/>
          <a:lstStyle>
            <a:extLst/>
          </a:lstStyle>
          <a:p>
            <a:endParaRPr kumimoji="0" lang="en-US" dirty="0"/>
          </a:p>
        </p:txBody>
      </p:sp>
      <p:sp>
        <p:nvSpPr>
          <p:cNvPr id="9" name="Slide Number Placeholder 8"/>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D92626-37D2-4832-BF7A-BC283494A20D}" type="datetimeFigureOut">
              <a:rPr lang="en-US" smtClean="0"/>
              <a:pPr/>
              <a:t>1/14/2015</a:t>
            </a:fld>
            <a:endParaRPr lang="en-US" dirty="0"/>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p:txBody>
          <a:bodyPr/>
          <a:lstStyle>
            <a:extLst/>
          </a:lstStyle>
          <a:p>
            <a:fld id="{8C592886-E571-45D5-8B56-343DC94F8FA6}"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lgn="l" eaLnBrk="1" latinLnBrk="0" hangingPunct="1"/>
            <a:fld id="{48D92626-37D2-4832-BF7A-BC283494A20D}" type="datetimeFigureOut">
              <a:rPr lang="en-US" smtClean="0"/>
              <a:pPr algn="l" eaLnBrk="1" latinLnBrk="0" hangingPunct="1"/>
              <a:t>1/14/2015</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lgn="l" eaLnBrk="1" latinLnBrk="0" hangingPunct="1"/>
            <a:fld id="{48D92626-37D2-4832-BF7A-BC283494A20D}" type="datetimeFigureOut">
              <a:rPr lang="en-US" smtClean="0"/>
              <a:pPr algn="l" eaLnBrk="1" latinLnBrk="0" hangingPunct="1"/>
              <a:t>1/14/2015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l" eaLnBrk="1" latinLnBrk="0" hangingPunct="1"/>
            <a:fld id="{48D92626-37D2-4832-BF7A-BC283494A20D}" type="datetimeFigureOut">
              <a:rPr lang="en-US" smtClean="0"/>
              <a:pPr algn="l" eaLnBrk="1" latinLnBrk="0" hangingPunct="1"/>
              <a:t>1/14/2015</a:t>
            </a:fld>
            <a:endParaRPr lang="en-US" sz="1300" dirty="0">
              <a:solidFill>
                <a:schemeClr val="bg2">
                  <a:tint val="60000"/>
                  <a:satMod val="155000"/>
                </a:schemeClr>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300" dirty="0">
              <a:solidFill>
                <a:schemeClr val="bg2">
                  <a:tint val="60000"/>
                  <a:satMod val="155000"/>
                </a:schemeClr>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r" eaLnBrk="1" latinLnBrk="0" hangingPunct="1"/>
            <a:fld id="{8C592886-E571-45D5-8B56-343DC94F8FA6}" type="slidenum">
              <a:rPr kumimoji="0" lang="en-US" smtClean="0"/>
              <a:pPr algn="r" eaLnBrk="1" latinLnBrk="0" hangingPunct="1"/>
              <a:t>‹#›</a:t>
            </a:fld>
            <a:endParaRPr kumimoji="0" lang="en-US" sz="1600" b="1" dirty="0">
              <a:solidFill>
                <a:schemeClr val="tx2">
                  <a:shade val="90000"/>
                </a:schemeClr>
              </a:solidFill>
              <a:effectLst/>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n.gov/education/cte/clusters/2015po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edmundsonsg@scsk12.org" TargetMode="External"/><Relationship Id="rId2" Type="http://schemas.openxmlformats.org/officeDocument/2006/relationships/hyperlink" Target="mailto:Puffvp@scsk12.org" TargetMode="External"/><Relationship Id="rId1" Type="http://schemas.openxmlformats.org/officeDocument/2006/relationships/slideLayout" Target="../slideLayouts/slideLayout2.xml"/><Relationship Id="rId4" Type="http://schemas.openxmlformats.org/officeDocument/2006/relationships/hyperlink" Target="mailto:Lloydburkesc@scsk1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4876800" cy="4419600"/>
          </a:xfrm>
        </p:spPr>
        <p:txBody>
          <a:bodyPr>
            <a:noAutofit/>
          </a:bodyPr>
          <a:lstStyle/>
          <a:p>
            <a:pPr algn="ctr">
              <a:spcBef>
                <a:spcPts val="0"/>
              </a:spcBef>
            </a:pPr>
            <a:r>
              <a:rPr lang="en-US" sz="3200" dirty="0" smtClean="0"/>
              <a:t>Procedures </a:t>
            </a:r>
            <a:br>
              <a:rPr lang="en-US" sz="3200" dirty="0" smtClean="0"/>
            </a:br>
            <a:r>
              <a:rPr lang="en-US" sz="3200" dirty="0" smtClean="0"/>
              <a:t>for Enrollment of  Students with Disabilities </a:t>
            </a:r>
            <a:br>
              <a:rPr lang="en-US" sz="3200" dirty="0" smtClean="0"/>
            </a:br>
            <a:r>
              <a:rPr lang="en-US" sz="3200" dirty="0" smtClean="0"/>
              <a:t>in </a:t>
            </a:r>
            <a:br>
              <a:rPr lang="en-US" sz="3200" dirty="0" smtClean="0"/>
            </a:br>
            <a:r>
              <a:rPr lang="en-US" sz="3200" dirty="0" smtClean="0"/>
              <a:t>Career and Technical Education Programs</a:t>
            </a:r>
            <a:endParaRPr lang="en-US" sz="3200" dirty="0"/>
          </a:p>
        </p:txBody>
      </p:sp>
      <p:sp>
        <p:nvSpPr>
          <p:cNvPr id="3" name="Subtitle 2"/>
          <p:cNvSpPr>
            <a:spLocks noGrp="1"/>
          </p:cNvSpPr>
          <p:nvPr>
            <p:ph type="subTitle" idx="1"/>
          </p:nvPr>
        </p:nvSpPr>
        <p:spPr>
          <a:xfrm>
            <a:off x="152400" y="5334000"/>
            <a:ext cx="8763000" cy="1524000"/>
          </a:xfrm>
        </p:spPr>
        <p:txBody>
          <a:bodyPr>
            <a:normAutofit/>
          </a:bodyPr>
          <a:lstStyle/>
          <a:p>
            <a:pPr algn="ctr"/>
            <a:endParaRPr lang="en-US" sz="3600" b="1" dirty="0" smtClean="0"/>
          </a:p>
          <a:p>
            <a:pPr algn="ctr"/>
            <a:r>
              <a:rPr lang="en-US" sz="3600" b="1" dirty="0" smtClean="0"/>
              <a:t>January 15, 2015</a:t>
            </a:r>
            <a:endParaRPr lang="en-US" sz="3600" b="1" dirty="0"/>
          </a:p>
        </p:txBody>
      </p:sp>
      <p:pic>
        <p:nvPicPr>
          <p:cNvPr id="5" name="Picture 4" descr="Exceptional Children Logo.png"/>
          <p:cNvPicPr>
            <a:picLocks noChangeAspect="1"/>
          </p:cNvPicPr>
          <p:nvPr/>
        </p:nvPicPr>
        <p:blipFill>
          <a:blip r:embed="rId2" cstate="print"/>
          <a:stretch>
            <a:fillRect/>
          </a:stretch>
        </p:blipFill>
        <p:spPr>
          <a:xfrm>
            <a:off x="4724400" y="914400"/>
            <a:ext cx="4038600" cy="343700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1328"/>
            <a:ext cx="9144000" cy="4525963"/>
          </a:xfrm>
          <a:solidFill>
            <a:schemeClr val="bg1"/>
          </a:solidFill>
        </p:spPr>
        <p:txBody>
          <a:bodyPr>
            <a:normAutofit lnSpcReduction="10000"/>
          </a:bodyPr>
          <a:lstStyle/>
          <a:p>
            <a:pPr lvl="1">
              <a:buNone/>
            </a:pPr>
            <a:r>
              <a:rPr lang="en-US" b="1" dirty="0" smtClean="0"/>
              <a:t> </a:t>
            </a:r>
            <a:r>
              <a:rPr lang="en-US" b="1" u="sng" dirty="0" smtClean="0"/>
              <a:t>Prior to the scheduled IEP Meeting</a:t>
            </a:r>
            <a:r>
              <a:rPr lang="en-US" b="1" dirty="0" smtClean="0"/>
              <a:t>:</a:t>
            </a:r>
            <a:r>
              <a:rPr lang="en-US" b="1" u="sng" dirty="0" smtClean="0"/>
              <a:t> </a:t>
            </a:r>
          </a:p>
          <a:p>
            <a:pPr lvl="1">
              <a:lnSpc>
                <a:spcPct val="150000"/>
              </a:lnSpc>
              <a:buFont typeface="Wingdings" pitchFamily="2" charset="2"/>
              <a:buChar char="v"/>
            </a:pPr>
            <a:r>
              <a:rPr lang="en-US" sz="2400" b="1" dirty="0" smtClean="0"/>
              <a:t>Review</a:t>
            </a:r>
            <a:r>
              <a:rPr lang="en-US" sz="2400" dirty="0" smtClean="0"/>
              <a:t> Academic and Transition Assessments</a:t>
            </a:r>
          </a:p>
          <a:p>
            <a:pPr lvl="1">
              <a:lnSpc>
                <a:spcPct val="150000"/>
              </a:lnSpc>
              <a:buFont typeface="Wingdings" pitchFamily="2" charset="2"/>
              <a:buChar char="v"/>
            </a:pPr>
            <a:r>
              <a:rPr lang="en-US" sz="2400" b="1" dirty="0" smtClean="0"/>
              <a:t>Identify</a:t>
            </a:r>
            <a:r>
              <a:rPr lang="en-US" sz="2400" dirty="0" smtClean="0"/>
              <a:t> a career cluster or area of Interest</a:t>
            </a:r>
          </a:p>
          <a:p>
            <a:pPr lvl="1">
              <a:lnSpc>
                <a:spcPct val="150000"/>
              </a:lnSpc>
              <a:buFont typeface="Wingdings" pitchFamily="2" charset="2"/>
              <a:buChar char="v"/>
            </a:pPr>
            <a:r>
              <a:rPr lang="en-US" sz="2400" b="1" dirty="0" smtClean="0"/>
              <a:t>Locate</a:t>
            </a:r>
            <a:r>
              <a:rPr lang="en-US" sz="2400" dirty="0" smtClean="0"/>
              <a:t> and review CTE Standards/Competencies</a:t>
            </a:r>
          </a:p>
          <a:p>
            <a:pPr lvl="1">
              <a:lnSpc>
                <a:spcPct val="150000"/>
              </a:lnSpc>
              <a:buFont typeface="Wingdings" pitchFamily="2" charset="2"/>
              <a:buChar char="v"/>
            </a:pPr>
            <a:r>
              <a:rPr lang="en-US" sz="2400" b="1" dirty="0" smtClean="0"/>
              <a:t>Determine</a:t>
            </a:r>
            <a:r>
              <a:rPr lang="en-US" sz="2400" dirty="0" smtClean="0"/>
              <a:t> potential mastery level of Competencies</a:t>
            </a:r>
          </a:p>
          <a:p>
            <a:pPr lvl="1">
              <a:lnSpc>
                <a:spcPct val="150000"/>
              </a:lnSpc>
              <a:buFont typeface="Wingdings" pitchFamily="2" charset="2"/>
              <a:buChar char="v"/>
            </a:pPr>
            <a:r>
              <a:rPr lang="en-US" sz="2400" b="1" dirty="0" smtClean="0"/>
              <a:t>Discuss</a:t>
            </a:r>
            <a:r>
              <a:rPr lang="en-US" sz="2400" dirty="0" smtClean="0"/>
              <a:t> fees associated with the course</a:t>
            </a:r>
          </a:p>
          <a:p>
            <a:pPr lvl="1">
              <a:lnSpc>
                <a:spcPct val="150000"/>
              </a:lnSpc>
              <a:buFont typeface="Wingdings" pitchFamily="2" charset="2"/>
              <a:buChar char="v"/>
            </a:pPr>
            <a:r>
              <a:rPr lang="en-US" sz="2400" b="1" dirty="0" smtClean="0"/>
              <a:t>Discuss</a:t>
            </a:r>
            <a:r>
              <a:rPr lang="en-US" sz="2400" dirty="0" smtClean="0"/>
              <a:t> safety concerns and ability to pass safety test</a:t>
            </a:r>
          </a:p>
          <a:p>
            <a:pPr lvl="1">
              <a:lnSpc>
                <a:spcPct val="150000"/>
              </a:lnSpc>
              <a:buFont typeface="Wingdings" pitchFamily="2" charset="2"/>
              <a:buChar char="v"/>
            </a:pPr>
            <a:r>
              <a:rPr lang="en-US" sz="2400" b="1" dirty="0" smtClean="0"/>
              <a:t>Must </a:t>
            </a:r>
            <a:r>
              <a:rPr lang="en-US" sz="2400" dirty="0" smtClean="0"/>
              <a:t>invite a CTE representative to the IEP </a:t>
            </a:r>
            <a:r>
              <a:rPr lang="en-US" sz="2400" dirty="0" smtClean="0"/>
              <a:t>meeting</a:t>
            </a:r>
            <a:endParaRPr lang="en-US" sz="2400" dirty="0" smtClean="0"/>
          </a:p>
        </p:txBody>
      </p:sp>
      <p:sp>
        <p:nvSpPr>
          <p:cNvPr id="2" name="Title 1"/>
          <p:cNvSpPr>
            <a:spLocks noGrp="1"/>
          </p:cNvSpPr>
          <p:nvPr>
            <p:ph type="title"/>
          </p:nvPr>
        </p:nvSpPr>
        <p:spPr>
          <a:solidFill>
            <a:schemeClr val="accent1">
              <a:lumMod val="40000"/>
              <a:lumOff val="60000"/>
            </a:schemeClr>
          </a:solidFill>
        </p:spPr>
        <p:txBody>
          <a:bodyPr>
            <a:noAutofit/>
          </a:bodyPr>
          <a:lstStyle/>
          <a:p>
            <a:pPr algn="ctr"/>
            <a:r>
              <a:rPr lang="en-US" sz="3600" dirty="0" smtClean="0"/>
              <a:t>Procedures/Expectations for </a:t>
            </a:r>
            <a:r>
              <a:rPr lang="en-US" sz="3600" dirty="0" smtClean="0"/>
              <a:t>Special Education Case Managers</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07091"/>
          </a:xfrm>
        </p:spPr>
        <p:txBody>
          <a:bodyPr>
            <a:normAutofit/>
          </a:bodyPr>
          <a:lstStyle/>
          <a:p>
            <a:pPr>
              <a:lnSpc>
                <a:spcPct val="150000"/>
              </a:lnSpc>
            </a:pPr>
            <a:r>
              <a:rPr lang="en-US" sz="1600" dirty="0" smtClean="0"/>
              <a:t>1</a:t>
            </a:r>
            <a:r>
              <a:rPr lang="en-US" sz="1600" dirty="0" smtClean="0"/>
              <a:t>.</a:t>
            </a:r>
            <a:r>
              <a:rPr lang="en-US" sz="1800" dirty="0" smtClean="0"/>
              <a:t>  “</a:t>
            </a:r>
            <a:r>
              <a:rPr lang="en-US" sz="1800" u="sng" dirty="0" smtClean="0"/>
              <a:t>Career and Technology Program Information Form</a:t>
            </a:r>
            <a:r>
              <a:rPr lang="en-US" sz="1800" dirty="0" smtClean="0"/>
              <a:t>”</a:t>
            </a:r>
          </a:p>
          <a:p>
            <a:pPr lvl="1">
              <a:lnSpc>
                <a:spcPct val="150000"/>
              </a:lnSpc>
            </a:pPr>
            <a:r>
              <a:rPr lang="en-US" sz="1400" dirty="0" smtClean="0"/>
              <a:t>(Main Menu of EASY IEP under Documents </a:t>
            </a:r>
            <a:r>
              <a:rPr lang="en-US" sz="1400" dirty="0" smtClean="0"/>
              <a:t>tab or </a:t>
            </a:r>
            <a:r>
              <a:rPr lang="en-US" sz="1400" dirty="0" smtClean="0"/>
              <a:t>Edugoodies</a:t>
            </a:r>
            <a:r>
              <a:rPr lang="en-US" sz="1400" dirty="0" smtClean="0"/>
              <a:t> under Transition Services)</a:t>
            </a:r>
            <a:endParaRPr lang="en-US" sz="1400" dirty="0" smtClean="0"/>
          </a:p>
          <a:p>
            <a:pPr>
              <a:lnSpc>
                <a:spcPct val="150000"/>
              </a:lnSpc>
            </a:pPr>
            <a:r>
              <a:rPr lang="en-US" sz="1800" dirty="0" smtClean="0"/>
              <a:t>2.  “</a:t>
            </a:r>
            <a:r>
              <a:rPr lang="en-US" sz="1800" u="sng" dirty="0" smtClean="0"/>
              <a:t>Career and Technology Student Information Sheet</a:t>
            </a:r>
            <a:r>
              <a:rPr lang="en-US" sz="1800" dirty="0" smtClean="0"/>
              <a:t>” </a:t>
            </a:r>
          </a:p>
          <a:p>
            <a:pPr lvl="1">
              <a:lnSpc>
                <a:spcPct val="150000"/>
              </a:lnSpc>
            </a:pPr>
            <a:r>
              <a:rPr lang="en-US" sz="1400" i="1" dirty="0" smtClean="0"/>
              <a:t>(Easy IEP on </a:t>
            </a:r>
            <a:r>
              <a:rPr lang="en-US" sz="1400" i="1" dirty="0" smtClean="0"/>
              <a:t>individual student document </a:t>
            </a:r>
            <a:r>
              <a:rPr lang="en-US" sz="1400" i="1" dirty="0" smtClean="0"/>
              <a:t>page </a:t>
            </a:r>
            <a:r>
              <a:rPr lang="en-US" sz="1400" dirty="0" smtClean="0"/>
              <a:t>or </a:t>
            </a:r>
            <a:r>
              <a:rPr lang="en-US" sz="1400" dirty="0" smtClean="0"/>
              <a:t>Edugoodies</a:t>
            </a:r>
            <a:r>
              <a:rPr lang="en-US" sz="1400" dirty="0" smtClean="0"/>
              <a:t> under Transition Services)</a:t>
            </a:r>
            <a:endParaRPr lang="en-US" sz="1400" dirty="0" smtClean="0"/>
          </a:p>
          <a:p>
            <a:pPr marL="736092" lvl="1" indent="-342900">
              <a:lnSpc>
                <a:spcPct val="150000"/>
              </a:lnSpc>
              <a:buNone/>
            </a:pPr>
            <a:r>
              <a:rPr lang="en-US" sz="1600" dirty="0" smtClean="0"/>
              <a:t>4. Copy </a:t>
            </a:r>
            <a:r>
              <a:rPr lang="en-US" sz="1600" dirty="0" smtClean="0"/>
              <a:t>of </a:t>
            </a:r>
            <a:r>
              <a:rPr lang="en-US" sz="1600" dirty="0" smtClean="0"/>
              <a:t>“</a:t>
            </a:r>
            <a:r>
              <a:rPr lang="en-US" sz="1800" u="sng" dirty="0" smtClean="0"/>
              <a:t>C&amp;T </a:t>
            </a:r>
            <a:r>
              <a:rPr lang="en-US" sz="1800" u="sng" dirty="0" smtClean="0"/>
              <a:t>Program of </a:t>
            </a:r>
            <a:r>
              <a:rPr lang="en-US" sz="1800" u="sng" dirty="0" smtClean="0"/>
              <a:t>Study”</a:t>
            </a:r>
            <a:endParaRPr lang="en-US" sz="1600" u="sng" dirty="0" smtClean="0"/>
          </a:p>
          <a:p>
            <a:pPr marL="736092" lvl="1" indent="-342900">
              <a:lnSpc>
                <a:spcPct val="150000"/>
              </a:lnSpc>
              <a:buNone/>
            </a:pPr>
            <a:r>
              <a:rPr lang="en-US" sz="1600" i="1" dirty="0" smtClean="0"/>
              <a:t>	(On the State Web Site: </a:t>
            </a:r>
            <a:r>
              <a:rPr lang="en-US" sz="1600" i="1" dirty="0" smtClean="0">
                <a:hlinkClick r:id="rId2"/>
              </a:rPr>
              <a:t>www.tn.gov/education/cte/clusters/2015pos.pdf</a:t>
            </a:r>
            <a:endParaRPr lang="en-US" sz="1600" i="1" dirty="0" smtClean="0"/>
          </a:p>
          <a:p>
            <a:pPr marL="736092" lvl="1" indent="-342900">
              <a:lnSpc>
                <a:spcPct val="150000"/>
              </a:lnSpc>
              <a:buNone/>
            </a:pPr>
            <a:r>
              <a:rPr lang="en-US" sz="1800" dirty="0" smtClean="0"/>
              <a:t>5</a:t>
            </a:r>
            <a:r>
              <a:rPr lang="en-US" sz="1800" dirty="0" smtClean="0"/>
              <a:t>.  </a:t>
            </a:r>
            <a:r>
              <a:rPr lang="en-US" sz="1800" dirty="0" smtClean="0"/>
              <a:t>Copy of </a:t>
            </a:r>
            <a:r>
              <a:rPr lang="en-US" sz="1800" u="sng" dirty="0" smtClean="0"/>
              <a:t>“IEP at a Glance”</a:t>
            </a:r>
            <a:endParaRPr lang="en-US" sz="1800" u="sng" dirty="0" smtClean="0"/>
          </a:p>
          <a:p>
            <a:pPr lvl="1">
              <a:lnSpc>
                <a:spcPct val="150000"/>
              </a:lnSpc>
            </a:pPr>
            <a:r>
              <a:rPr lang="en-US" sz="1400" i="1" dirty="0" smtClean="0"/>
              <a:t> </a:t>
            </a:r>
            <a:r>
              <a:rPr lang="en-US" sz="1400" i="1" dirty="0" smtClean="0"/>
              <a:t>(Easy </a:t>
            </a:r>
            <a:r>
              <a:rPr lang="en-US" sz="1400" i="1" dirty="0" smtClean="0"/>
              <a:t>IEP)</a:t>
            </a:r>
          </a:p>
          <a:p>
            <a:pPr marL="514350" indent="-514350">
              <a:buAutoNum type="arabicPeriod"/>
            </a:pPr>
            <a:endParaRPr lang="en-US" dirty="0"/>
          </a:p>
        </p:txBody>
      </p:sp>
      <p:sp>
        <p:nvSpPr>
          <p:cNvPr id="2" name="Title 1"/>
          <p:cNvSpPr>
            <a:spLocks noGrp="1"/>
          </p:cNvSpPr>
          <p:nvPr>
            <p:ph type="title"/>
          </p:nvPr>
        </p:nvSpPr>
        <p:spPr>
          <a:xfrm>
            <a:off x="381000" y="304800"/>
            <a:ext cx="8229600" cy="1295400"/>
          </a:xfrm>
          <a:solidFill>
            <a:schemeClr val="bg2">
              <a:lumMod val="75000"/>
            </a:schemeClr>
          </a:solidFill>
        </p:spPr>
        <p:txBody>
          <a:bodyPr>
            <a:noAutofit/>
          </a:bodyPr>
          <a:lstStyle/>
          <a:p>
            <a:pPr algn="ctr"/>
            <a:r>
              <a:rPr lang="en-US" sz="2800" dirty="0" smtClean="0"/>
              <a:t>Where to Find Forms Necessary for </a:t>
            </a:r>
            <a:br>
              <a:rPr lang="en-US" sz="2800" dirty="0" smtClean="0"/>
            </a:br>
            <a:r>
              <a:rPr lang="en-US" sz="2800" dirty="0" smtClean="0"/>
              <a:t>Enrollment of Students in the CTE Program</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534400" cy="4724400"/>
          </a:xfrm>
        </p:spPr>
        <p:txBody>
          <a:bodyPr>
            <a:normAutofit/>
          </a:bodyPr>
          <a:lstStyle/>
          <a:p>
            <a:pPr marL="624078" lvl="1" indent="-514350">
              <a:spcBef>
                <a:spcPts val="400"/>
              </a:spcBef>
              <a:buSzPct val="68000"/>
              <a:buNone/>
            </a:pPr>
            <a:r>
              <a:rPr lang="en-US" sz="1600" dirty="0" smtClean="0"/>
              <a:t>1.  Have a discussion with your principal or guidance counselor about the availability to attend IEP meetings. Communicate this to the special education teacher.</a:t>
            </a:r>
          </a:p>
          <a:p>
            <a:pPr marL="624078" lvl="1" indent="-514350">
              <a:spcBef>
                <a:spcPts val="400"/>
              </a:spcBef>
              <a:buSzPct val="68000"/>
              <a:buNone/>
            </a:pPr>
            <a:endParaRPr lang="en-US" sz="1600" dirty="0" smtClean="0"/>
          </a:p>
          <a:p>
            <a:pPr marL="624078" lvl="1" indent="-514350">
              <a:spcBef>
                <a:spcPts val="400"/>
              </a:spcBef>
              <a:buSzPct val="68000"/>
              <a:buNone/>
            </a:pPr>
            <a:r>
              <a:rPr lang="en-US" sz="1600" dirty="0" smtClean="0"/>
              <a:t>2.  Review and discuss modifications (If determined modifications are needed) to course standards or competencies with the IEP team members to define course expectations.  The student should be able to pass at least 50% of the course expectations with these modifications and allowable accommodations.   </a:t>
            </a:r>
          </a:p>
          <a:p>
            <a:pPr>
              <a:buNone/>
            </a:pPr>
            <a:endParaRPr lang="en-US" sz="1600" dirty="0" smtClean="0"/>
          </a:p>
          <a:p>
            <a:pPr marL="566928" lvl="1" indent="-457200">
              <a:spcBef>
                <a:spcPts val="400"/>
              </a:spcBef>
              <a:buSzPct val="68000"/>
              <a:buNone/>
            </a:pPr>
            <a:r>
              <a:rPr lang="en-US" sz="1600" dirty="0" smtClean="0"/>
              <a:t>3.    The </a:t>
            </a:r>
            <a:r>
              <a:rPr lang="en-US" sz="1600" dirty="0" smtClean="0"/>
              <a:t>IEP team members will determine the accommodations that should be made for the student based on the competencies the student will work towards mastering</a:t>
            </a:r>
            <a:r>
              <a:rPr lang="en-US" sz="1600" dirty="0" smtClean="0"/>
              <a:t>.</a:t>
            </a:r>
          </a:p>
          <a:p>
            <a:pPr marL="566928" lvl="1" indent="-457200">
              <a:spcBef>
                <a:spcPts val="400"/>
              </a:spcBef>
              <a:buSzPct val="68000"/>
              <a:buAutoNum type="arabicPeriod" startAt="3"/>
            </a:pPr>
            <a:endParaRPr lang="en-US" sz="1600" dirty="0" smtClean="0"/>
          </a:p>
          <a:p>
            <a:pPr marL="624078" indent="-514350">
              <a:lnSpc>
                <a:spcPct val="120000"/>
              </a:lnSpc>
              <a:buNone/>
            </a:pPr>
            <a:r>
              <a:rPr lang="en-US" sz="1600" dirty="0" smtClean="0">
                <a:latin typeface="+mj-lt"/>
              </a:rPr>
              <a:t>4.    Review </a:t>
            </a:r>
            <a:r>
              <a:rPr lang="en-US" sz="1600" dirty="0" smtClean="0">
                <a:latin typeface="+mj-lt"/>
              </a:rPr>
              <a:t>and discuss Behavior Intervention Plan. (If applicable</a:t>
            </a:r>
            <a:r>
              <a:rPr lang="en-US" sz="1600" dirty="0" smtClean="0">
                <a:latin typeface="+mj-lt"/>
              </a:rPr>
              <a:t>)</a:t>
            </a:r>
          </a:p>
          <a:p>
            <a:pPr marL="624078" indent="-514350">
              <a:lnSpc>
                <a:spcPct val="120000"/>
              </a:lnSpc>
              <a:buAutoNum type="arabicPeriod" startAt="4"/>
            </a:pPr>
            <a:endParaRPr lang="en-US" sz="1600" dirty="0" smtClean="0">
              <a:latin typeface="+mj-lt"/>
            </a:endParaRPr>
          </a:p>
          <a:p>
            <a:pPr>
              <a:lnSpc>
                <a:spcPct val="150000"/>
              </a:lnSpc>
              <a:buNone/>
            </a:pPr>
            <a:r>
              <a:rPr lang="en-US" sz="1600" dirty="0" smtClean="0">
                <a:latin typeface="+mj-lt"/>
              </a:rPr>
              <a:t>5. </a:t>
            </a:r>
            <a:r>
              <a:rPr lang="en-US" sz="1600" dirty="0" smtClean="0">
                <a:latin typeface="+mj-lt"/>
              </a:rPr>
              <a:t>   </a:t>
            </a:r>
            <a:r>
              <a:rPr lang="en-US" sz="1600" dirty="0" smtClean="0">
                <a:latin typeface="+mj-lt"/>
              </a:rPr>
              <a:t>Discuss safety issues and the Safety Test.  </a:t>
            </a:r>
          </a:p>
          <a:p>
            <a:pPr marL="566928" lvl="1" indent="-457200">
              <a:spcBef>
                <a:spcPts val="400"/>
              </a:spcBef>
              <a:buSzPct val="68000"/>
              <a:buAutoNum type="arabicPeriod" startAt="3"/>
            </a:pPr>
            <a:endParaRPr lang="en-US" sz="2400" dirty="0" smtClean="0"/>
          </a:p>
          <a:p>
            <a:pPr marL="566928" indent="-457200">
              <a:buNone/>
            </a:pPr>
            <a:endParaRPr lang="en-US" sz="2400" dirty="0" smtClean="0"/>
          </a:p>
        </p:txBody>
      </p:sp>
      <p:sp>
        <p:nvSpPr>
          <p:cNvPr id="2" name="Title 1"/>
          <p:cNvSpPr>
            <a:spLocks noGrp="1"/>
          </p:cNvSpPr>
          <p:nvPr>
            <p:ph type="title"/>
          </p:nvPr>
        </p:nvSpPr>
        <p:spPr>
          <a:solidFill>
            <a:schemeClr val="bg2">
              <a:lumMod val="75000"/>
            </a:schemeClr>
          </a:solidFill>
        </p:spPr>
        <p:txBody>
          <a:bodyPr>
            <a:normAutofit fontScale="90000"/>
          </a:bodyPr>
          <a:lstStyle/>
          <a:p>
            <a:pPr algn="ctr"/>
            <a:r>
              <a:rPr lang="en-US" dirty="0" smtClean="0"/>
              <a:t>Career and Technology Instructor Expectations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229600" cy="5148072"/>
          </a:xfrm>
        </p:spPr>
        <p:txBody>
          <a:bodyPr>
            <a:normAutofit lnSpcReduction="10000"/>
          </a:bodyPr>
          <a:lstStyle/>
          <a:p>
            <a:pPr>
              <a:buNone/>
            </a:pPr>
            <a:r>
              <a:rPr lang="en-US" sz="2400" dirty="0" smtClean="0"/>
              <a:t>				</a:t>
            </a:r>
          </a:p>
          <a:p>
            <a:pPr marL="624078" indent="-514350">
              <a:lnSpc>
                <a:spcPct val="150000"/>
              </a:lnSpc>
              <a:buNone/>
            </a:pPr>
            <a:r>
              <a:rPr lang="en-US" sz="1600" dirty="0" smtClean="0">
                <a:latin typeface="+mj-lt"/>
              </a:rPr>
              <a:t>6.    Review </a:t>
            </a:r>
            <a:r>
              <a:rPr lang="en-US" sz="1600" dirty="0" smtClean="0">
                <a:latin typeface="+mj-lt"/>
              </a:rPr>
              <a:t>and sign the Individual Education Plan of the student</a:t>
            </a:r>
            <a:r>
              <a:rPr lang="en-US" sz="1600" dirty="0" smtClean="0">
                <a:latin typeface="+mj-lt"/>
              </a:rPr>
              <a:t>. The CTE instructor of the student should have access to review the IEP and sign the IEP as part of the IEP team or as a teacher not in attendance of the IEP team meeting.   The IEP Team makes the decision if the CTE program is appropriate for the student.  </a:t>
            </a:r>
            <a:r>
              <a:rPr lang="en-US" sz="1600" dirty="0" smtClean="0">
                <a:latin typeface="+mj-lt"/>
              </a:rPr>
              <a:t>All members of the team do not have to agree.  </a:t>
            </a:r>
          </a:p>
          <a:p>
            <a:pPr marL="624078" indent="-514350">
              <a:lnSpc>
                <a:spcPct val="150000"/>
              </a:lnSpc>
              <a:buAutoNum type="arabicPeriod" startAt="6"/>
            </a:pPr>
            <a:endParaRPr lang="en-US" sz="1600" dirty="0" smtClean="0">
              <a:latin typeface="+mj-lt"/>
            </a:endParaRPr>
          </a:p>
          <a:p>
            <a:pPr marL="624078" indent="-514350">
              <a:lnSpc>
                <a:spcPct val="150000"/>
              </a:lnSpc>
              <a:buNone/>
            </a:pPr>
            <a:r>
              <a:rPr lang="en-US" sz="1600" dirty="0" smtClean="0">
                <a:latin typeface="+mj-lt"/>
              </a:rPr>
              <a:t>7</a:t>
            </a:r>
            <a:r>
              <a:rPr lang="en-US" sz="1600" dirty="0" smtClean="0">
                <a:latin typeface="+mj-lt"/>
              </a:rPr>
              <a:t>. </a:t>
            </a:r>
            <a:r>
              <a:rPr lang="en-US" sz="1600" dirty="0" smtClean="0">
                <a:latin typeface="+mj-lt"/>
              </a:rPr>
              <a:t>    Obtain </a:t>
            </a:r>
            <a:r>
              <a:rPr lang="en-US" sz="1600" dirty="0" smtClean="0">
                <a:latin typeface="+mj-lt"/>
              </a:rPr>
              <a:t>copies of completed C&amp;T </a:t>
            </a:r>
            <a:r>
              <a:rPr lang="en-US" sz="1600" dirty="0" smtClean="0">
                <a:latin typeface="+mj-lt"/>
              </a:rPr>
              <a:t>Program Information, Student Information forms and IEP at A Glance.  </a:t>
            </a:r>
          </a:p>
          <a:p>
            <a:pPr marL="624078" indent="-514350">
              <a:lnSpc>
                <a:spcPct val="150000"/>
              </a:lnSpc>
              <a:buNone/>
            </a:pPr>
            <a:endParaRPr lang="en-US" sz="1600" dirty="0" smtClean="0">
              <a:latin typeface="+mj-lt"/>
            </a:endParaRPr>
          </a:p>
          <a:p>
            <a:pPr marL="624078" indent="-514350">
              <a:lnSpc>
                <a:spcPct val="150000"/>
              </a:lnSpc>
              <a:buNone/>
            </a:pPr>
            <a:r>
              <a:rPr lang="en-US" sz="1600" dirty="0" smtClean="0">
                <a:latin typeface="+mj-lt"/>
              </a:rPr>
              <a:t>8.      All off campus CTE Programs has a special education assistant who provides services to SWD in the CTE Setting.  Provide the assistant guidance on providing accommodations for the student.  </a:t>
            </a:r>
            <a:endParaRPr lang="en-US" sz="1600" dirty="0" smtClean="0">
              <a:latin typeface="+mj-lt"/>
            </a:endParaRPr>
          </a:p>
        </p:txBody>
      </p:sp>
      <p:sp>
        <p:nvSpPr>
          <p:cNvPr id="4" name="Title 1"/>
          <p:cNvSpPr>
            <a:spLocks noGrp="1"/>
          </p:cNvSpPr>
          <p:nvPr>
            <p:ph type="title"/>
          </p:nvPr>
        </p:nvSpPr>
        <p:spPr>
          <a:xfrm>
            <a:off x="533400" y="152400"/>
            <a:ext cx="8153400" cy="990600"/>
          </a:xfrm>
          <a:solidFill>
            <a:schemeClr val="bg2">
              <a:lumMod val="75000"/>
            </a:schemeClr>
          </a:solidFill>
        </p:spPr>
        <p:txBody>
          <a:bodyPr>
            <a:noAutofit/>
          </a:bodyPr>
          <a:lstStyle/>
          <a:p>
            <a:pPr algn="ctr"/>
            <a:r>
              <a:rPr lang="en-US" sz="3600" dirty="0" smtClean="0"/>
              <a:t>Career and Technology Instructor Expectations</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267200"/>
          </a:xfrm>
        </p:spPr>
        <p:txBody>
          <a:bodyPr>
            <a:normAutofit fontScale="85000" lnSpcReduction="20000"/>
          </a:bodyPr>
          <a:lstStyle/>
          <a:p>
            <a:endParaRPr lang="en-US" sz="2400" dirty="0" smtClean="0"/>
          </a:p>
          <a:p>
            <a:pPr lvl="0"/>
            <a:r>
              <a:rPr lang="en-US" dirty="0" smtClean="0"/>
              <a:t>Maintain </a:t>
            </a:r>
            <a:r>
              <a:rPr lang="en-US" dirty="0" smtClean="0"/>
              <a:t>two-way communication </a:t>
            </a:r>
            <a:r>
              <a:rPr lang="en-US" dirty="0" smtClean="0"/>
              <a:t>between the Special Education teacher and the C&amp;T teacher.</a:t>
            </a:r>
          </a:p>
          <a:p>
            <a:pPr lvl="0"/>
            <a:endParaRPr lang="en-US" b="1" dirty="0" smtClean="0"/>
          </a:p>
          <a:p>
            <a:pPr lvl="0"/>
            <a:r>
              <a:rPr lang="en-US" dirty="0" smtClean="0"/>
              <a:t>The </a:t>
            </a:r>
            <a:r>
              <a:rPr lang="en-US" dirty="0" smtClean="0"/>
              <a:t>Special Education teacher should n</a:t>
            </a:r>
            <a:r>
              <a:rPr lang="en-US" dirty="0" smtClean="0"/>
              <a:t>otify </a:t>
            </a:r>
            <a:r>
              <a:rPr lang="en-US" dirty="0" smtClean="0"/>
              <a:t>the C&amp;T representative of any IEP meetings or changes throughout the year.</a:t>
            </a:r>
          </a:p>
          <a:p>
            <a:pPr lvl="0"/>
            <a:endParaRPr lang="en-US" dirty="0" smtClean="0"/>
          </a:p>
          <a:p>
            <a:pPr lvl="0"/>
            <a:r>
              <a:rPr lang="en-US" dirty="0" smtClean="0"/>
              <a:t>The Special Education teacher should observe the student at least once per semester.</a:t>
            </a:r>
          </a:p>
          <a:p>
            <a:pPr lvl="0"/>
            <a:endParaRPr lang="en-US" dirty="0" smtClean="0"/>
          </a:p>
          <a:p>
            <a:pPr lvl="0"/>
            <a:r>
              <a:rPr lang="en-US" dirty="0" smtClean="0"/>
              <a:t>The C&amp;T teacher notifies the SPED teacher of any academic or behavior concerns.  </a:t>
            </a:r>
          </a:p>
          <a:p>
            <a:pPr lvl="0"/>
            <a:endParaRPr lang="en-US" dirty="0" smtClean="0"/>
          </a:p>
          <a:p>
            <a:pPr lvl="0"/>
            <a:endParaRPr lang="en-US" dirty="0" smtClean="0"/>
          </a:p>
          <a:p>
            <a:pPr lvl="0"/>
            <a:endParaRPr lang="en-US" dirty="0" smtClean="0"/>
          </a:p>
          <a:p>
            <a:pPr lvl="0"/>
            <a:endParaRPr lang="en-US" dirty="0" smtClean="0"/>
          </a:p>
          <a:p>
            <a:pPr lvl="0"/>
            <a:endParaRPr lang="en-US" b="1" dirty="0" smtClean="0"/>
          </a:p>
          <a:p>
            <a:endParaRPr lang="en-US" dirty="0"/>
          </a:p>
        </p:txBody>
      </p:sp>
      <p:sp>
        <p:nvSpPr>
          <p:cNvPr id="2" name="Title 1"/>
          <p:cNvSpPr>
            <a:spLocks noGrp="1"/>
          </p:cNvSpPr>
          <p:nvPr>
            <p:ph type="title"/>
          </p:nvPr>
        </p:nvSpPr>
        <p:spPr>
          <a:xfrm>
            <a:off x="457200" y="253536"/>
            <a:ext cx="8229600" cy="1727664"/>
          </a:xfrm>
          <a:solidFill>
            <a:schemeClr val="bg2">
              <a:lumMod val="75000"/>
            </a:schemeClr>
          </a:solidFill>
        </p:spPr>
        <p:txBody>
          <a:bodyPr>
            <a:noAutofit/>
          </a:bodyPr>
          <a:lstStyle/>
          <a:p>
            <a:r>
              <a:rPr lang="en-US" sz="3200" dirty="0" smtClean="0"/>
              <a:t>On-Going Collaboration between Special Education Case Managers and Career and Technology Instructors</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839200" cy="4495800"/>
          </a:xfrm>
        </p:spPr>
        <p:txBody>
          <a:bodyPr>
            <a:normAutofit/>
          </a:bodyPr>
          <a:lstStyle/>
          <a:p>
            <a:pPr>
              <a:buNone/>
            </a:pPr>
            <a:r>
              <a:rPr lang="en-US" sz="2000" dirty="0" smtClean="0"/>
              <a:t>Vickie Puff				Steve Edmundson</a:t>
            </a:r>
          </a:p>
          <a:p>
            <a:pPr>
              <a:buNone/>
            </a:pPr>
            <a:r>
              <a:rPr lang="en-US" sz="2000" dirty="0" smtClean="0"/>
              <a:t>Transition Consulting Teacher         Transition Consulting Teacher</a:t>
            </a:r>
          </a:p>
          <a:p>
            <a:pPr>
              <a:buNone/>
            </a:pPr>
            <a:r>
              <a:rPr lang="en-US" sz="2000" dirty="0" smtClean="0"/>
              <a:t>Office – 416-1312			Office – 416-1276</a:t>
            </a:r>
          </a:p>
          <a:p>
            <a:pPr>
              <a:buNone/>
            </a:pPr>
            <a:r>
              <a:rPr lang="en-US" sz="2000" dirty="0" smtClean="0">
                <a:hlinkClick r:id="rId2"/>
              </a:rPr>
              <a:t>Puffvp@scsk12.org</a:t>
            </a:r>
            <a:r>
              <a:rPr lang="en-US" sz="2000" dirty="0" smtClean="0"/>
              <a:t>	      		</a:t>
            </a:r>
            <a:r>
              <a:rPr lang="en-US" sz="2000" dirty="0" smtClean="0">
                <a:hlinkClick r:id="rId3"/>
              </a:rPr>
              <a:t>edmundsonsg@scsk12.org</a:t>
            </a:r>
            <a:endParaRPr lang="en-US" sz="2000" dirty="0" smtClean="0"/>
          </a:p>
          <a:p>
            <a:endParaRPr lang="en-US" sz="2000" dirty="0" smtClean="0"/>
          </a:p>
          <a:p>
            <a:pPr algn="ctr"/>
            <a:endParaRPr lang="en-US" sz="2000" dirty="0" smtClean="0"/>
          </a:p>
          <a:p>
            <a:pPr>
              <a:buNone/>
            </a:pPr>
            <a:r>
              <a:rPr lang="en-US" sz="2000" dirty="0" smtClean="0"/>
              <a:t>				Christene Lloyd-Burkes</a:t>
            </a:r>
          </a:p>
          <a:p>
            <a:pPr>
              <a:buNone/>
            </a:pPr>
            <a:r>
              <a:rPr lang="en-US" sz="2000" dirty="0" smtClean="0"/>
              <a:t>				Transition Consulting Teacher</a:t>
            </a:r>
          </a:p>
          <a:p>
            <a:pPr>
              <a:buNone/>
            </a:pPr>
            <a:r>
              <a:rPr lang="en-US" sz="2000" dirty="0" smtClean="0"/>
              <a:t>				Office – 416-1282</a:t>
            </a:r>
          </a:p>
          <a:p>
            <a:pPr>
              <a:buNone/>
            </a:pPr>
            <a:r>
              <a:rPr lang="en-US" sz="2000" dirty="0" smtClean="0"/>
              <a:t>          		 </a:t>
            </a:r>
            <a:r>
              <a:rPr lang="en-US" sz="2000" dirty="0" smtClean="0">
                <a:hlinkClick r:id="rId4"/>
              </a:rPr>
              <a:t>Lloydburkesc@scsk12.org</a:t>
            </a:r>
            <a:endParaRPr lang="en-US" sz="2000" dirty="0" smtClean="0"/>
          </a:p>
          <a:p>
            <a:pPr algn="ctr">
              <a:buNone/>
            </a:pPr>
            <a:endParaRPr lang="en-US" sz="2000" dirty="0"/>
          </a:p>
        </p:txBody>
      </p:sp>
      <p:sp>
        <p:nvSpPr>
          <p:cNvPr id="2" name="Title 1"/>
          <p:cNvSpPr>
            <a:spLocks noGrp="1"/>
          </p:cNvSpPr>
          <p:nvPr>
            <p:ph type="title"/>
          </p:nvPr>
        </p:nvSpPr>
        <p:spPr>
          <a:xfrm>
            <a:off x="457200" y="274638"/>
            <a:ext cx="8229600" cy="1706562"/>
          </a:xfrm>
        </p:spPr>
        <p:txBody>
          <a:bodyPr>
            <a:normAutofit fontScale="90000"/>
          </a:bodyPr>
          <a:lstStyle/>
          <a:p>
            <a:pPr algn="ctr"/>
            <a:r>
              <a:rPr lang="en-US" sz="3600" dirty="0" smtClean="0"/>
              <a:t>Department of Exceptional Children</a:t>
            </a:r>
            <a:br>
              <a:rPr lang="en-US" sz="3600" dirty="0" smtClean="0"/>
            </a:br>
            <a:r>
              <a:rPr lang="en-US" sz="3600" dirty="0" smtClean="0"/>
              <a:t>2930 Airways Blvd</a:t>
            </a:r>
            <a:br>
              <a:rPr lang="en-US" sz="3600" dirty="0" smtClean="0"/>
            </a:br>
            <a:r>
              <a:rPr lang="en-US" sz="3600" dirty="0" smtClean="0"/>
              <a:t>Memphis, TN  38116 </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388</TotalTime>
  <Words>348</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Procedures  for Enrollment of  Students with Disabilities  in  Career and Technical Education Programs</vt:lpstr>
      <vt:lpstr>Procedures/Expectations for Special Education Case Managers</vt:lpstr>
      <vt:lpstr>Where to Find Forms Necessary for  Enrollment of Students in the CTE Program</vt:lpstr>
      <vt:lpstr>Career and Technology Instructor Expectations</vt:lpstr>
      <vt:lpstr>Career and Technology Instructor Expectations</vt:lpstr>
      <vt:lpstr>On-Going Collaboration between Special Education Case Managers and Career and Technology Instructors</vt:lpstr>
      <vt:lpstr>Department of Exceptional Children 2930 Airways Blvd Memphis, TN  38116 </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Students with Disabilities in Career and  Technical Education</dc:title>
  <dc:creator>Lenovo User</dc:creator>
  <cp:lastModifiedBy>Lenovo User</cp:lastModifiedBy>
  <cp:revision>46</cp:revision>
  <dcterms:created xsi:type="dcterms:W3CDTF">2013-09-09T18:21:50Z</dcterms:created>
  <dcterms:modified xsi:type="dcterms:W3CDTF">2015-01-14T22:43:56Z</dcterms:modified>
</cp:coreProperties>
</file>